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5" r:id="rId3"/>
    <p:sldId id="307" r:id="rId4"/>
    <p:sldId id="306" r:id="rId5"/>
    <p:sldId id="309" r:id="rId6"/>
    <p:sldId id="310" r:id="rId7"/>
    <p:sldId id="311" r:id="rId8"/>
    <p:sldId id="312" r:id="rId9"/>
    <p:sldId id="313" r:id="rId10"/>
    <p:sldId id="314" r:id="rId11"/>
    <p:sldId id="259" r:id="rId12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E69E5D-542A-4998-83E5-817C264AA0EB}">
          <p14:sldIdLst>
            <p14:sldId id="256"/>
            <p14:sldId id="305"/>
            <p14:sldId id="307"/>
            <p14:sldId id="306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Раздел без заголовка" id="{5A316B7F-135F-4D8F-AD53-C8AF164C7369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1721E-C415-4DFD-A75D-77B031B7AE39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4A667-C641-42C9-8652-22CE6C9461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34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3F84F-536C-447F-9400-37C2AEC83934}" type="datetimeFigureOut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C9968-FBF6-4AE8-B502-2EFF529705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745AF-779C-4670-8923-FB92A569EEB4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0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2C3A-B18D-4242-8084-0A9FA535033F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1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F964-EA5E-4020-8789-8CF8F9050A6C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ADDF-81D3-4CCF-AFB2-1B42FFBE249C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2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C2C9-AE59-4195-BE05-FD8BD204FAB3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6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EFA5-A2B3-4DF8-866B-F2FD6175848A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64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C0DC-EB8D-476B-87FE-A606EEBE090F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B7D71-32E9-4DE0-9684-19E04FABBE22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7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05ED-C365-4F6D-9CDE-F3042FB635F4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8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0C3D7-B1FD-4A16-8123-9A56A6E4AA1F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7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55EC5-7F76-4ED6-A9A4-39D1189F2DCC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6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D71A-84FB-4AD4-98F1-15ED2772E504}" type="datetime1">
              <a:rPr lang="ru-RU" smtClean="0"/>
              <a:pPr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D038F-18BB-44D8-88DF-E66485C7F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22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jpeg"/><Relationship Id="rId3" Type="http://schemas.microsoft.com/office/2007/relationships/hdphoto" Target="../media/hdphoto11.wdp"/><Relationship Id="rId7" Type="http://schemas.microsoft.com/office/2007/relationships/hdphoto" Target="../media/hdphoto12.wdp"/><Relationship Id="rId12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3.jpeg"/><Relationship Id="rId5" Type="http://schemas.microsoft.com/office/2007/relationships/hdphoto" Target="../media/hdphoto8.wdp"/><Relationship Id="rId1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openxmlformats.org/officeDocument/2006/relationships/image" Target="../media/image11.jpeg"/><Relationship Id="rId9" Type="http://schemas.openxmlformats.org/officeDocument/2006/relationships/image" Target="../media/image18.jpeg"/><Relationship Id="rId1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12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27.jpeg"/><Relationship Id="rId5" Type="http://schemas.openxmlformats.org/officeDocument/2006/relationships/image" Target="../media/image24.jpe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6.jpeg"/><Relationship Id="rId14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0509" y="2922769"/>
            <a:ext cx="9476778" cy="2625050"/>
          </a:xfrm>
        </p:spPr>
        <p:txBody>
          <a:bodyPr anchor="ctr">
            <a:noAutofit/>
          </a:bodyPr>
          <a:lstStyle/>
          <a:p>
            <a:pPr algn="l">
              <a:lnSpc>
                <a:spcPct val="12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Организация учебного процесса с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применением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электронного обучения и дистанционных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образовательных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технологий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в Северо-Кавказском федеральном университете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07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1" y="473865"/>
            <a:ext cx="428408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Прокторинг</a:t>
            </a:r>
            <a:endParaRPr lang="ru-RU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1705" y="1175436"/>
            <a:ext cx="4303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/>
                <a:cs typeface="Times New Roman"/>
              </a:rPr>
              <a:t>тестирование системы </a:t>
            </a:r>
            <a:r>
              <a:rPr lang="ru-RU" sz="1600" dirty="0" err="1">
                <a:latin typeface="Times New Roman"/>
                <a:cs typeface="Times New Roman"/>
              </a:rPr>
              <a:t>прокторинга</a:t>
            </a:r>
            <a:r>
              <a:rPr lang="ru-RU" sz="1600" dirty="0">
                <a:latin typeface="Times New Roman"/>
                <a:cs typeface="Times New Roman"/>
              </a:rPr>
              <a:t> и </a:t>
            </a:r>
            <a:r>
              <a:rPr lang="ru-RU" sz="1600" dirty="0" smtClean="0">
                <a:latin typeface="Times New Roman"/>
                <a:cs typeface="Times New Roman"/>
              </a:rPr>
              <a:t>разработка </a:t>
            </a:r>
            <a:r>
              <a:rPr lang="ru-RU" sz="1600" dirty="0">
                <a:latin typeface="Times New Roman"/>
                <a:cs typeface="Times New Roman"/>
              </a:rPr>
              <a:t>базы тестовых материалов для возможности проведения промежуточной аттестации наших студентов</a:t>
            </a: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10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5215" r="7810"/>
          <a:stretch/>
        </p:blipFill>
        <p:spPr bwMode="auto">
          <a:xfrm>
            <a:off x="504837" y="2864834"/>
            <a:ext cx="4796892" cy="3090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/>
          <a:stretch/>
        </p:blipFill>
        <p:spPr bwMode="auto">
          <a:xfrm>
            <a:off x="6287956" y="3334837"/>
            <a:ext cx="5204963" cy="25723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7387" y="334969"/>
            <a:ext cx="5233980" cy="289139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180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2165" y="1971449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/>
                <a:cs typeface="Times New Roman"/>
              </a:rPr>
              <a:t>Благодарю за внимание!</a:t>
            </a:r>
            <a:endParaRPr lang="ru-RU" sz="5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79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2</a:t>
            </a:fld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91" y="473865"/>
            <a:ext cx="420520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Электронная информационно-образовательная среда СКФУ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5861" y="1494042"/>
            <a:ext cx="46574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cs typeface="Times New Roman"/>
              </a:rPr>
              <a:t>образовательный портал </a:t>
            </a:r>
            <a:r>
              <a:rPr lang="ru-RU" sz="2000" dirty="0" err="1">
                <a:latin typeface="Times New Roman"/>
                <a:cs typeface="Times New Roman"/>
              </a:rPr>
              <a:t>еКампус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система управления </a:t>
            </a:r>
            <a:r>
              <a:rPr lang="ru-RU" sz="2000" dirty="0" smtClean="0">
                <a:latin typeface="Times New Roman"/>
                <a:cs typeface="Times New Roman"/>
              </a:rPr>
              <a:t>обучением </a:t>
            </a:r>
          </a:p>
          <a:p>
            <a:r>
              <a:rPr lang="ru-RU" sz="2000" dirty="0" smtClean="0">
                <a:latin typeface="Times New Roman"/>
                <a:cs typeface="Times New Roman"/>
              </a:rPr>
              <a:t>на </a:t>
            </a:r>
            <a:r>
              <a:rPr lang="ru-RU" sz="2000" dirty="0">
                <a:latin typeface="Times New Roman"/>
                <a:cs typeface="Times New Roman"/>
              </a:rPr>
              <a:t>платформе </a:t>
            </a:r>
            <a:r>
              <a:rPr lang="en-US" sz="2000" dirty="0" err="1" smtClean="0">
                <a:latin typeface="Times New Roman"/>
                <a:cs typeface="Times New Roman"/>
              </a:rPr>
              <a:t>LMSMoodle</a:t>
            </a:r>
            <a:endParaRPr lang="ru-RU" sz="2000" dirty="0">
              <a:latin typeface="Times New Roman"/>
              <a:cs typeface="Times New Roman"/>
            </a:endParaRP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репозиторий цифровых ресурсов 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 smtClean="0">
                <a:latin typeface="Times New Roman"/>
                <a:cs typeface="Times New Roman"/>
              </a:rPr>
              <a:t>электронные библиотечные системы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dirty="0">
                <a:latin typeface="Times New Roman"/>
                <a:cs typeface="Times New Roman"/>
              </a:rPr>
              <a:t>система видеоконференцсвязи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1" r="33650" b="19015"/>
          <a:stretch/>
        </p:blipFill>
        <p:spPr bwMode="auto">
          <a:xfrm>
            <a:off x="5487644" y="489110"/>
            <a:ext cx="5121112" cy="15105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30"/>
          <a:stretch/>
        </p:blipFill>
        <p:spPr bwMode="auto">
          <a:xfrm>
            <a:off x="8922250" y="321098"/>
            <a:ext cx="3028178" cy="7359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046"/>
          <a:stretch/>
        </p:blipFill>
        <p:spPr bwMode="auto">
          <a:xfrm>
            <a:off x="8956709" y="1248059"/>
            <a:ext cx="2994983" cy="7713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5267459" y="4814084"/>
            <a:ext cx="4918975" cy="1544797"/>
            <a:chOff x="2056682" y="2580410"/>
            <a:chExt cx="6047910" cy="2581918"/>
          </a:xfrm>
          <a:effectLst/>
        </p:grpSpPr>
        <p:pic>
          <p:nvPicPr>
            <p:cNvPr id="21" name="Изображение 20" descr="Снимок экрана 2020-03-21 в 18.56.06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83"/>
            <a:stretch/>
          </p:blipFill>
          <p:spPr>
            <a:xfrm>
              <a:off x="2057438" y="4084708"/>
              <a:ext cx="6047154" cy="10776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Изображение 19" descr="Снимок экрана 2020-03-21 в 18.56.06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954"/>
            <a:stretch/>
          </p:blipFill>
          <p:spPr>
            <a:xfrm>
              <a:off x="2056682" y="2580410"/>
              <a:ext cx="6047154" cy="1570641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586"/>
          <a:stretch/>
        </p:blipFill>
        <p:spPr bwMode="auto">
          <a:xfrm>
            <a:off x="5332335" y="2204887"/>
            <a:ext cx="4581497" cy="18275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Изображение 18" descr="Снимок экрана 2020-03-21 в 18.53.11.p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20793"/>
          <a:stretch/>
        </p:blipFill>
        <p:spPr>
          <a:xfrm>
            <a:off x="6312729" y="3363217"/>
            <a:ext cx="5498568" cy="16819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66" y="5085386"/>
            <a:ext cx="2240606" cy="147531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3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6816" y="473865"/>
            <a:ext cx="474962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Личный кабинет преподавателя в образовательном портале </a:t>
            </a:r>
            <a:r>
              <a:rPr lang="ru-RU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еКампус</a:t>
            </a:r>
            <a:endParaRPr lang="ru-RU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6815" y="1372539"/>
            <a:ext cx="4909008" cy="471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>
                <a:latin typeface="Times New Roman"/>
                <a:cs typeface="Times New Roman"/>
              </a:rPr>
              <a:t>загрузка  учебно-методических материалов дисциплины;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>
                <a:latin typeface="Times New Roman"/>
                <a:cs typeface="Times New Roman"/>
              </a:rPr>
              <a:t>размещение </a:t>
            </a:r>
            <a:r>
              <a:rPr lang="ru-RU" sz="1850" dirty="0" smtClean="0">
                <a:latin typeface="Times New Roman"/>
                <a:cs typeface="Times New Roman"/>
              </a:rPr>
              <a:t>инструкций, описывающих  процесс дистанционного обучения; </a:t>
            </a:r>
            <a:endParaRPr lang="ru-RU" sz="1850" dirty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>
                <a:latin typeface="Times New Roman"/>
                <a:cs typeface="Times New Roman"/>
              </a:rPr>
              <a:t>доступ к расписанию </a:t>
            </a:r>
            <a:r>
              <a:rPr lang="ru-RU" sz="1850" dirty="0" smtClean="0">
                <a:latin typeface="Times New Roman"/>
                <a:cs typeface="Times New Roman"/>
              </a:rPr>
              <a:t>онлайн-занятий</a:t>
            </a:r>
            <a:r>
              <a:rPr lang="ru-RU" sz="1850" dirty="0">
                <a:latin typeface="Times New Roman"/>
                <a:cs typeface="Times New Roman"/>
              </a:rPr>
              <a:t>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 smtClean="0">
                <a:latin typeface="Times New Roman"/>
                <a:cs typeface="Times New Roman"/>
              </a:rPr>
              <a:t>возможность рецензирования и  оценивания выполненных и загруженных на портал заданий студентов;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 smtClean="0">
                <a:latin typeface="Times New Roman"/>
                <a:cs typeface="Times New Roman"/>
              </a:rPr>
              <a:t>ведение электронного журнала преподавателя;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 smtClean="0">
                <a:latin typeface="Times New Roman"/>
                <a:cs typeface="Times New Roman"/>
              </a:rPr>
              <a:t>получение полной информации о процессе обучения студентов с помощью аналитических отчетов активности студентов;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50" dirty="0" smtClean="0">
                <a:latin typeface="Times New Roman"/>
                <a:cs typeface="Times New Roman"/>
              </a:rPr>
              <a:t>консультирование студентов </a:t>
            </a:r>
            <a:r>
              <a:rPr lang="ru-RU" sz="1850" dirty="0">
                <a:latin typeface="Times New Roman"/>
                <a:cs typeface="Times New Roman"/>
              </a:rPr>
              <a:t>посредством </a:t>
            </a:r>
            <a:r>
              <a:rPr lang="ru-RU" sz="1850" dirty="0" smtClean="0">
                <a:latin typeface="Times New Roman"/>
                <a:cs typeface="Times New Roman"/>
              </a:rPr>
              <a:t>чата </a:t>
            </a:r>
            <a:endParaRPr lang="ru-RU" sz="1850" dirty="0">
              <a:latin typeface="Times New Roman"/>
              <a:cs typeface="Times New Roman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3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 bwMode="auto">
          <a:xfrm>
            <a:off x="5444046" y="462635"/>
            <a:ext cx="6395949" cy="157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33" y="2275379"/>
            <a:ext cx="3120426" cy="163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66" r="19649" b="71553"/>
          <a:stretch/>
        </p:blipFill>
        <p:spPr bwMode="auto">
          <a:xfrm>
            <a:off x="5464027" y="2131461"/>
            <a:ext cx="3102360" cy="14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31" y="4039119"/>
            <a:ext cx="3913760" cy="209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04"/>
          <a:stretch/>
        </p:blipFill>
        <p:spPr bwMode="auto">
          <a:xfrm>
            <a:off x="9248031" y="4283105"/>
            <a:ext cx="1440306" cy="230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/>
          <a:stretch/>
        </p:blipFill>
        <p:spPr bwMode="auto">
          <a:xfrm>
            <a:off x="8712669" y="2134126"/>
            <a:ext cx="3243542" cy="202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9190" y="473865"/>
            <a:ext cx="4587253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Личный кабинет студента в образовательном портале </a:t>
            </a:r>
            <a:r>
              <a:rPr lang="ru-RU" sz="2000" dirty="0" err="1">
                <a:solidFill>
                  <a:schemeClr val="bg1"/>
                </a:solidFill>
                <a:latin typeface="Times New Roman"/>
                <a:cs typeface="Times New Roman"/>
              </a:rPr>
              <a:t>еКампус</a:t>
            </a:r>
            <a:endParaRPr lang="ru-RU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7428" y="1389792"/>
            <a:ext cx="465744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Times New Roman"/>
                <a:cs typeface="Times New Roman"/>
              </a:rPr>
              <a:t>д</a:t>
            </a:r>
            <a:r>
              <a:rPr lang="ru-RU" sz="2000" dirty="0" smtClean="0">
                <a:latin typeface="Times New Roman"/>
                <a:cs typeface="Times New Roman"/>
              </a:rPr>
              <a:t>оступ </a:t>
            </a:r>
            <a:r>
              <a:rPr lang="ru-RU" sz="2000" dirty="0">
                <a:latin typeface="Times New Roman"/>
                <a:cs typeface="Times New Roman"/>
              </a:rPr>
              <a:t>к лекционному,  </a:t>
            </a:r>
            <a:r>
              <a:rPr lang="ru-RU" sz="2000" dirty="0" smtClean="0">
                <a:latin typeface="Times New Roman"/>
                <a:cs typeface="Times New Roman"/>
              </a:rPr>
              <a:t>методическому </a:t>
            </a:r>
            <a:r>
              <a:rPr lang="ru-RU" sz="2000" dirty="0">
                <a:latin typeface="Times New Roman"/>
                <a:cs typeface="Times New Roman"/>
              </a:rPr>
              <a:t>и информационному </a:t>
            </a:r>
            <a:r>
              <a:rPr lang="ru-RU" sz="2000" dirty="0" smtClean="0">
                <a:latin typeface="Times New Roman"/>
                <a:cs typeface="Times New Roman"/>
              </a:rPr>
              <a:t>материалу;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Times New Roman"/>
                <a:cs typeface="Times New Roman"/>
              </a:rPr>
              <a:t>инструкциям </a:t>
            </a:r>
            <a:r>
              <a:rPr lang="ru-RU" sz="2000" dirty="0">
                <a:latin typeface="Times New Roman"/>
                <a:cs typeface="Times New Roman"/>
              </a:rPr>
              <a:t>по изучению дисциплин в дистанционном </a:t>
            </a:r>
            <a:r>
              <a:rPr lang="ru-RU" sz="2000" dirty="0" smtClean="0">
                <a:latin typeface="Times New Roman"/>
                <a:cs typeface="Times New Roman"/>
              </a:rPr>
              <a:t>формате;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Times New Roman"/>
                <a:cs typeface="Times New Roman"/>
              </a:rPr>
              <a:t>график  </a:t>
            </a:r>
            <a:r>
              <a:rPr lang="ru-RU" sz="2000" dirty="0">
                <a:latin typeface="Times New Roman"/>
                <a:cs typeface="Times New Roman"/>
              </a:rPr>
              <a:t>предоставления отчётных </a:t>
            </a:r>
            <a:r>
              <a:rPr lang="ru-RU" sz="2000" dirty="0" smtClean="0">
                <a:latin typeface="Times New Roman"/>
                <a:cs typeface="Times New Roman"/>
              </a:rPr>
              <a:t>материалов;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Times New Roman"/>
                <a:cs typeface="Times New Roman"/>
              </a:rPr>
              <a:t>расписание </a:t>
            </a:r>
            <a:r>
              <a:rPr lang="ru-RU" sz="2000" dirty="0">
                <a:latin typeface="Times New Roman"/>
                <a:cs typeface="Times New Roman"/>
              </a:rPr>
              <a:t>проведения онлайн-</a:t>
            </a:r>
            <a:r>
              <a:rPr lang="ru-RU" sz="2000" dirty="0" smtClean="0">
                <a:latin typeface="Times New Roman"/>
                <a:cs typeface="Times New Roman"/>
              </a:rPr>
              <a:t>лекций;</a:t>
            </a:r>
            <a:endParaRPr lang="ru-RU" sz="2000" dirty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Times New Roman"/>
                <a:cs typeface="Times New Roman"/>
              </a:rPr>
              <a:t>загрузка </a:t>
            </a:r>
            <a:r>
              <a:rPr lang="ru-RU" sz="2000" dirty="0">
                <a:latin typeface="Times New Roman"/>
                <a:cs typeface="Times New Roman"/>
              </a:rPr>
              <a:t>выполненных отчетных </a:t>
            </a:r>
            <a:r>
              <a:rPr lang="ru-RU" sz="2000" dirty="0" smtClean="0">
                <a:latin typeface="Times New Roman"/>
                <a:cs typeface="Times New Roman"/>
              </a:rPr>
              <a:t>работ;</a:t>
            </a:r>
            <a:endParaRPr lang="ru-RU" sz="2000" dirty="0">
              <a:latin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latin typeface="Times New Roman"/>
                <a:cs typeface="Times New Roman"/>
              </a:rPr>
              <a:t>общение </a:t>
            </a:r>
            <a:r>
              <a:rPr lang="ru-RU" sz="2000" dirty="0">
                <a:latin typeface="Times New Roman"/>
                <a:cs typeface="Times New Roman"/>
              </a:rPr>
              <a:t>с преподавателем посредством </a:t>
            </a:r>
            <a:r>
              <a:rPr lang="ru-RU" sz="2000" dirty="0" smtClean="0">
                <a:latin typeface="Times New Roman"/>
                <a:cs typeface="Times New Roman"/>
              </a:rPr>
              <a:t>чата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31"/>
          <a:stretch/>
        </p:blipFill>
        <p:spPr bwMode="auto">
          <a:xfrm>
            <a:off x="5631392" y="326470"/>
            <a:ext cx="6129722" cy="15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65" r="6054" b="36884"/>
          <a:stretch/>
        </p:blipFill>
        <p:spPr bwMode="auto">
          <a:xfrm>
            <a:off x="5630503" y="1993516"/>
            <a:ext cx="3627263" cy="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72" y="2874195"/>
            <a:ext cx="5320594" cy="47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09" y="3485805"/>
            <a:ext cx="3137117" cy="13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04" y="1719917"/>
            <a:ext cx="2574940" cy="12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4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5663218" y="3483015"/>
            <a:ext cx="2777018" cy="2038881"/>
            <a:chOff x="5621671" y="3826280"/>
            <a:chExt cx="2574183" cy="1954252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053"/>
            <a:stretch/>
          </p:blipFill>
          <p:spPr bwMode="auto">
            <a:xfrm>
              <a:off x="5621671" y="3827152"/>
              <a:ext cx="1392629" cy="195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04"/>
            <a:stretch/>
          </p:blipFill>
          <p:spPr bwMode="auto">
            <a:xfrm>
              <a:off x="7014300" y="3826280"/>
              <a:ext cx="1181554" cy="1953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12" b="37074"/>
          <a:stretch/>
        </p:blipFill>
        <p:spPr bwMode="auto">
          <a:xfrm>
            <a:off x="5691140" y="5602467"/>
            <a:ext cx="2678104" cy="8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Изображение 30" descr="Снимок экрана 2020-03-21 в 18.51.28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7" b="24130"/>
          <a:stretch/>
        </p:blipFill>
        <p:spPr>
          <a:xfrm>
            <a:off x="8631202" y="5056481"/>
            <a:ext cx="3129912" cy="13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0" y="473865"/>
            <a:ext cx="458725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Формирование аналитических отчетов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3259" y="993460"/>
            <a:ext cx="45876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Образовательный портал </a:t>
            </a:r>
            <a:r>
              <a:rPr lang="ru-RU" sz="1600" dirty="0" err="1">
                <a:latin typeface="Times New Roman"/>
                <a:cs typeface="Times New Roman"/>
              </a:rPr>
              <a:t>еКампус</a:t>
            </a:r>
            <a:r>
              <a:rPr lang="ru-RU" sz="1600" dirty="0">
                <a:latin typeface="Times New Roman"/>
                <a:cs typeface="Times New Roman"/>
              </a:rPr>
              <a:t> позволяет формировать аналитические отчеты по количеству посещений и обращений к учебно-методическим материалам, предоставлении отчетности и своевременности выполнения текущей аттестации, а также степень </a:t>
            </a:r>
            <a:r>
              <a:rPr lang="ru-RU" sz="1600" dirty="0" smtClean="0">
                <a:latin typeface="Times New Roman"/>
                <a:cs typeface="Times New Roman"/>
              </a:rPr>
              <a:t>освоения </a:t>
            </a:r>
            <a:r>
              <a:rPr lang="ru-RU" sz="1600" dirty="0">
                <a:latin typeface="Times New Roman"/>
                <a:cs typeface="Times New Roman"/>
              </a:rPr>
              <a:t>учебного материала </a:t>
            </a:r>
            <a:r>
              <a:rPr lang="ru-RU" sz="1600" dirty="0" smtClean="0">
                <a:latin typeface="Times New Roman"/>
                <a:cs typeface="Times New Roman"/>
              </a:rPr>
              <a:t>студентами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162133" y="6403726"/>
            <a:ext cx="570344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5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89" y="364509"/>
            <a:ext cx="4827500" cy="2741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270" y="3410880"/>
            <a:ext cx="2128115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за сутки </a:t>
            </a:r>
            <a:endParaRPr lang="ru-RU" sz="1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17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lang="ru-RU" sz="1700" dirty="0">
                <a:solidFill>
                  <a:srgbClr val="FFFFFF"/>
                </a:solidFill>
                <a:latin typeface="Times New Roman"/>
                <a:cs typeface="Times New Roman"/>
              </a:rPr>
              <a:t>личным </a:t>
            </a:r>
            <a:endParaRPr lang="ru-RU" sz="17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17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кабинетам  </a:t>
            </a:r>
            <a:r>
              <a:rPr lang="ru-RU" sz="1700" dirty="0">
                <a:solidFill>
                  <a:srgbClr val="FFFFFF"/>
                </a:solidFill>
                <a:latin typeface="Times New Roman"/>
                <a:cs typeface="Times New Roman"/>
              </a:rPr>
              <a:t>портала обратилось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795" y="4691324"/>
            <a:ext cx="2128115" cy="1369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более</a:t>
            </a:r>
            <a:endParaRPr lang="en-US" sz="15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15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lang="ru-RU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студентов</a:t>
            </a:r>
            <a:endParaRPr lang="ru-RU" sz="1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786" y="3413400"/>
            <a:ext cx="2128115" cy="10618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за сутки </a:t>
            </a:r>
          </a:p>
          <a:p>
            <a:pPr lvl="0" algn="ctr"/>
            <a:r>
              <a:rPr lang="ru-RU" sz="17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количество </a:t>
            </a:r>
            <a:r>
              <a:rPr lang="ru-RU" sz="1600" dirty="0">
                <a:solidFill>
                  <a:srgbClr val="FFFFFF"/>
                </a:solidFill>
                <a:latin typeface="Times New Roman"/>
                <a:cs typeface="Times New Roman"/>
              </a:rPr>
              <a:t>обращений к </a:t>
            </a:r>
            <a:r>
              <a:rPr lang="ru-RU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электронным лекциям </a:t>
            </a:r>
            <a:endParaRPr lang="ru-RU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4311" y="4693844"/>
            <a:ext cx="2128115" cy="1369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более</a:t>
            </a:r>
            <a:endParaRPr lang="en-US" sz="15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lang="ru-RU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студентов</a:t>
            </a:r>
            <a:endParaRPr lang="ru-RU" sz="1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4526" y="3408031"/>
            <a:ext cx="2128115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за сутки </a:t>
            </a:r>
            <a:endParaRPr lang="ru-RU" sz="1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17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lang="ru-RU" sz="1700" dirty="0" err="1">
                <a:solidFill>
                  <a:srgbClr val="FFFFFF"/>
                </a:solidFill>
                <a:latin typeface="Times New Roman"/>
                <a:cs typeface="Times New Roman"/>
              </a:rPr>
              <a:t>репозиторию</a:t>
            </a:r>
            <a:r>
              <a:rPr lang="ru-RU" sz="1700" dirty="0">
                <a:solidFill>
                  <a:srgbClr val="FFFFFF"/>
                </a:solidFill>
                <a:latin typeface="Times New Roman"/>
                <a:cs typeface="Times New Roman"/>
              </a:rPr>
              <a:t> цифровых ресурсов обратилось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7051" y="4688475"/>
            <a:ext cx="2128115" cy="1369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более</a:t>
            </a:r>
            <a:endParaRPr lang="en-US" sz="15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lang="ru-RU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студентов</a:t>
            </a:r>
            <a:endParaRPr lang="ru-RU" sz="1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706" y="3418440"/>
            <a:ext cx="2388726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300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за сутки </a:t>
            </a:r>
            <a:endParaRPr lang="ru-RU" sz="13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13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 </a:t>
            </a:r>
            <a:r>
              <a:rPr lang="ru-RU" sz="1300" dirty="0">
                <a:solidFill>
                  <a:srgbClr val="FFFFFF"/>
                </a:solidFill>
                <a:latin typeface="Times New Roman"/>
                <a:cs typeface="Times New Roman"/>
              </a:rPr>
              <a:t>электронным образовательным ресурсам системы управления обучением обратилось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79231" y="4698884"/>
            <a:ext cx="2425641" cy="1369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более</a:t>
            </a:r>
            <a:endParaRPr lang="en-US" sz="15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lang="ru-RU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студентов</a:t>
            </a:r>
            <a:endParaRPr lang="ru-RU" sz="1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8774" y="3442102"/>
            <a:ext cx="19548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srgbClr val="FFFFFF"/>
                </a:solidFill>
                <a:latin typeface="Times New Roman"/>
                <a:cs typeface="Times New Roman"/>
              </a:rPr>
              <a:t>В среднем за сутки </a:t>
            </a:r>
            <a:r>
              <a:rPr lang="ru-RU" sz="1600" dirty="0">
                <a:solidFill>
                  <a:srgbClr val="FFFFFF"/>
                </a:solidFill>
                <a:latin typeface="Times New Roman"/>
                <a:cs typeface="Times New Roman"/>
              </a:rPr>
              <a:t>количество загруженных отчетов составило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11300" y="4722546"/>
            <a:ext cx="1928696" cy="136960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более</a:t>
            </a:r>
            <a:endParaRPr lang="en-US" sz="15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lvl="0" algn="ctr"/>
            <a:r>
              <a:rPr lang="ru-RU" sz="5400" b="1" smtClean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lang="en-US" sz="5400" b="1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lang="en-US" sz="5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00</a:t>
            </a:r>
            <a:r>
              <a:rPr lang="ru-RU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отчетов</a:t>
            </a:r>
            <a:endParaRPr lang="ru-RU" sz="1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134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0" y="473865"/>
            <a:ext cx="4587253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Система управления обучением СКФУ </a:t>
            </a:r>
          </a:p>
          <a:p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на базе платформы LMS </a:t>
            </a:r>
            <a:r>
              <a:rPr lang="ru-RU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Moodle</a:t>
            </a:r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19713" y="612364"/>
            <a:ext cx="2311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Электронных учебных</a:t>
            </a:r>
            <a:endParaRPr lang="ru-RU" dirty="0" smtClean="0">
              <a:latin typeface="Times New Roman"/>
              <a:cs typeface="Times New Roman"/>
            </a:endParaRPr>
          </a:p>
          <a:p>
            <a:r>
              <a:rPr lang="ru-RU" dirty="0" smtClean="0">
                <a:latin typeface="Times New Roman"/>
                <a:cs typeface="Times New Roman"/>
              </a:rPr>
              <a:t>курсов </a:t>
            </a:r>
            <a:endParaRPr lang="ru-RU" b="1" dirty="0" smtClean="0">
              <a:solidFill>
                <a:srgbClr val="0070C0"/>
              </a:solidFill>
              <a:latin typeface="Times New Roman"/>
              <a:ea typeface="Arial" charset="0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3734" y="473865"/>
            <a:ext cx="163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139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1844" y="2837991"/>
            <a:ext cx="13846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/>
                <a:cs typeface="Times New Roman"/>
              </a:rPr>
              <a:t>баз тестовых </a:t>
            </a:r>
            <a:endParaRPr lang="ru-RU" sz="1600" dirty="0" smtClean="0">
              <a:latin typeface="Times New Roman"/>
              <a:cs typeface="Times New Roman"/>
            </a:endParaRPr>
          </a:p>
          <a:p>
            <a:r>
              <a:rPr lang="ru-RU" sz="1600" dirty="0" smtClean="0">
                <a:latin typeface="Times New Roman"/>
                <a:cs typeface="Times New Roman"/>
              </a:rPr>
              <a:t>материалов </a:t>
            </a:r>
            <a:endParaRPr lang="ru-RU" sz="1600" b="1" dirty="0" smtClean="0">
              <a:solidFill>
                <a:srgbClr val="0070C0"/>
              </a:solidFill>
              <a:latin typeface="Times New Roman"/>
              <a:ea typeface="Arial" charset="0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91001" y="2304997"/>
            <a:ext cx="1886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дополнительных образовательных программ</a:t>
            </a:r>
            <a:r>
              <a:rPr lang="ru-RU" sz="1400" dirty="0" smtClean="0"/>
              <a:t> </a:t>
            </a:r>
            <a:endParaRPr lang="ru-RU" sz="1400" b="1" dirty="0" smtClean="0">
              <a:solidFill>
                <a:srgbClr val="0070C0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74273" y="2007887"/>
            <a:ext cx="16312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400</a:t>
            </a:r>
            <a:endParaRPr lang="ru-RU" sz="6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86604" y="1674194"/>
            <a:ext cx="163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314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5929" y="1325316"/>
            <a:ext cx="4895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обеспечивает </a:t>
            </a:r>
            <a:r>
              <a:rPr lang="ru-RU" dirty="0">
                <a:latin typeface="Times New Roman"/>
                <a:cs typeface="Times New Roman"/>
              </a:rPr>
              <a:t>студентам доступ к электронным учебным курсам, электронным изданиям и фондам оценочных средств (базам тестовых материалов), а также общение посредством общих форумов и чатов.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7"/>
          <a:stretch/>
        </p:blipFill>
        <p:spPr bwMode="auto">
          <a:xfrm>
            <a:off x="263712" y="2965400"/>
            <a:ext cx="4895087" cy="199642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20" b="49640"/>
          <a:stretch/>
        </p:blipFill>
        <p:spPr bwMode="auto">
          <a:xfrm>
            <a:off x="5347415" y="3911732"/>
            <a:ext cx="2982388" cy="112108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14" y="3888356"/>
            <a:ext cx="2927775" cy="20258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0441"/>
          <a:stretch/>
        </p:blipFill>
        <p:spPr bwMode="auto">
          <a:xfrm>
            <a:off x="245363" y="4977286"/>
            <a:ext cx="2412918" cy="11228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26" y="4984341"/>
            <a:ext cx="2611555" cy="112999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84"/>
          <a:stretch/>
        </p:blipFill>
        <p:spPr bwMode="auto">
          <a:xfrm>
            <a:off x="4882084" y="4959985"/>
            <a:ext cx="1953103" cy="116932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/>
        </p:blipFill>
        <p:spPr bwMode="auto">
          <a:xfrm>
            <a:off x="6959872" y="4937923"/>
            <a:ext cx="2814401" cy="119927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6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7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0" y="473865"/>
            <a:ext cx="458725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Электронные образовательные ресурсы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87599" y="3470118"/>
            <a:ext cx="220501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/>
                <a:cs typeface="Times New Roman"/>
              </a:rPr>
              <a:t>учебно-методических пособия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16561" y="2423766"/>
            <a:ext cx="2549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16584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19043" y="1000042"/>
            <a:ext cx="1200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Цифровых научных и </a:t>
            </a:r>
          </a:p>
          <a:p>
            <a:r>
              <a:rPr lang="ru-RU" sz="1600" dirty="0" smtClean="0">
                <a:latin typeface="Times New Roman"/>
                <a:cs typeface="Times New Roman"/>
              </a:rPr>
              <a:t>учебных материалов   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79198" y="925604"/>
            <a:ext cx="253983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25406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10150</a:t>
            </a:r>
            <a:endParaRPr lang="ru-RU" sz="6600" b="1" dirty="0">
              <a:solidFill>
                <a:srgbClr val="254061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3817" y="1120217"/>
            <a:ext cx="48952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/>
                <a:cs typeface="Times New Roman"/>
              </a:rPr>
              <a:t>репозиторий научных и учебно-методических публикаций СКФУ;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Times New Roman"/>
                <a:cs typeface="Times New Roman"/>
              </a:rPr>
              <a:t>электронный </a:t>
            </a:r>
            <a:r>
              <a:rPr lang="ru-RU" sz="1600" dirty="0">
                <a:latin typeface="Times New Roman"/>
                <a:cs typeface="Times New Roman"/>
              </a:rPr>
              <a:t>каталог «Фолиант»;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Times New Roman"/>
                <a:cs typeface="Times New Roman"/>
              </a:rPr>
              <a:t>электронные библиотечные системы «Университетская </a:t>
            </a:r>
            <a:r>
              <a:rPr lang="ru-RU" sz="1600" dirty="0">
                <a:latin typeface="Times New Roman"/>
                <a:cs typeface="Times New Roman"/>
              </a:rPr>
              <a:t>библиотека </a:t>
            </a:r>
            <a:r>
              <a:rPr lang="en-US" sz="1600" dirty="0">
                <a:latin typeface="Times New Roman"/>
                <a:cs typeface="Times New Roman"/>
              </a:rPr>
              <a:t>ONLINE</a:t>
            </a:r>
            <a:r>
              <a:rPr lang="ru-RU" sz="1600" dirty="0">
                <a:latin typeface="Times New Roman"/>
                <a:cs typeface="Times New Roman"/>
              </a:rPr>
              <a:t>» и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IPRbooks</a:t>
            </a:r>
            <a:r>
              <a:rPr lang="en-US" sz="1600" dirty="0">
                <a:latin typeface="Times New Roman"/>
                <a:cs typeface="Times New Roman"/>
              </a:rPr>
              <a:t> (</a:t>
            </a:r>
            <a:r>
              <a:rPr lang="ru-RU" sz="1600" dirty="0" err="1">
                <a:latin typeface="Times New Roman"/>
                <a:cs typeface="Times New Roman"/>
              </a:rPr>
              <a:t>АйПиЭр</a:t>
            </a:r>
            <a:r>
              <a:rPr lang="ru-RU" sz="1600" dirty="0" smtClean="0">
                <a:latin typeface="Times New Roman"/>
                <a:cs typeface="Times New Roman"/>
              </a:rPr>
              <a:t>) 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7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67846" y="705148"/>
            <a:ext cx="27512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tx2"/>
                </a:solidFill>
                <a:latin typeface="Times New Roman"/>
                <a:cs typeface="Times New Roman"/>
              </a:rPr>
              <a:t>Репозиторий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СКФУ</a:t>
            </a:r>
            <a:endParaRPr lang="ru-RU" sz="16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0257" y="2285355"/>
            <a:ext cx="4472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Электронный </a:t>
            </a:r>
            <a:r>
              <a:rPr lang="ru-RU" sz="1600" dirty="0">
                <a:solidFill>
                  <a:schemeClr val="tx2"/>
                </a:solidFill>
                <a:latin typeface="Times New Roman"/>
                <a:cs typeface="Times New Roman"/>
              </a:rPr>
              <a:t>каталог </a:t>
            </a:r>
            <a:r>
              <a:rPr lang="ru-RU" sz="1600" dirty="0" smtClean="0">
                <a:solidFill>
                  <a:schemeClr val="tx2"/>
                </a:solidFill>
                <a:latin typeface="Times New Roman"/>
                <a:cs typeface="Times New Roman"/>
              </a:rPr>
              <a:t>«</a:t>
            </a:r>
            <a:r>
              <a:rPr lang="ru-RU" sz="1600" dirty="0">
                <a:solidFill>
                  <a:schemeClr val="tx2"/>
                </a:solidFill>
                <a:latin typeface="Times New Roman"/>
                <a:cs typeface="Times New Roman"/>
              </a:rPr>
              <a:t>Фолиант»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573"/>
          <a:stretch/>
        </p:blipFill>
        <p:spPr bwMode="auto">
          <a:xfrm>
            <a:off x="8960041" y="502656"/>
            <a:ext cx="2593025" cy="13826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b="14865"/>
          <a:stretch/>
        </p:blipFill>
        <p:spPr bwMode="auto">
          <a:xfrm>
            <a:off x="7288580" y="4215729"/>
            <a:ext cx="4101795" cy="19372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 descr="Снимок экрана 2020-03-21 в 20.49.47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3" y="3115928"/>
            <a:ext cx="6473312" cy="30898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781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1" y="473865"/>
            <a:ext cx="428408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/>
                <a:cs typeface="Times New Roman"/>
              </a:rPr>
              <a:t>Видеоконференцсвязь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8041" y="1206990"/>
            <a:ext cx="4303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Times New Roman"/>
                <a:cs typeface="Times New Roman"/>
              </a:rPr>
              <a:t>онлайн</a:t>
            </a:r>
            <a:r>
              <a:rPr lang="ru-RU" sz="1600" dirty="0">
                <a:latin typeface="Times New Roman"/>
                <a:cs typeface="Times New Roman"/>
              </a:rPr>
              <a:t>-лекции и онлайн-консультации посредством видеоконференцсвязи с использованием систем видеоконференций </a:t>
            </a:r>
            <a:r>
              <a:rPr lang="ru-RU" sz="1600" dirty="0" err="1" smtClean="0">
                <a:latin typeface="Times New Roman"/>
                <a:cs typeface="Times New Roman"/>
              </a:rPr>
              <a:t>CiscoWebEx</a:t>
            </a:r>
            <a:r>
              <a:rPr lang="ru-RU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Zoom</a:t>
            </a:r>
            <a:r>
              <a:rPr lang="ru-RU" sz="1600" dirty="0" smtClean="0">
                <a:latin typeface="Times New Roman"/>
                <a:cs typeface="Times New Roman"/>
              </a:rPr>
              <a:t>, </a:t>
            </a:r>
            <a:r>
              <a:rPr lang="ru-RU" sz="1600" dirty="0" err="1" smtClean="0">
                <a:latin typeface="Times New Roman"/>
                <a:cs typeface="Times New Roman"/>
              </a:rPr>
              <a:t>BigBlueButton</a:t>
            </a:r>
            <a:r>
              <a:rPr lang="ru-RU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Google</a:t>
            </a:r>
            <a:r>
              <a:rPr lang="ru-RU" sz="1600" dirty="0" err="1" smtClean="0">
                <a:latin typeface="Times New Roman"/>
                <a:cs typeface="Times New Roman"/>
              </a:rPr>
              <a:t>Hangouts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8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68" y="2074296"/>
            <a:ext cx="2186503" cy="19116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3"/>
          <a:stretch/>
        </p:blipFill>
        <p:spPr bwMode="auto">
          <a:xfrm>
            <a:off x="5560824" y="697924"/>
            <a:ext cx="2281549" cy="11802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5639969" y="4275527"/>
            <a:ext cx="2153443" cy="1522466"/>
            <a:chOff x="7910512" y="2176463"/>
            <a:chExt cx="2847976" cy="2109787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14"/>
            <a:stretch/>
          </p:blipFill>
          <p:spPr bwMode="auto">
            <a:xfrm>
              <a:off x="7910513" y="2176463"/>
              <a:ext cx="2847975" cy="60483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512" y="2895600"/>
              <a:ext cx="2847975" cy="139065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26" y="922588"/>
            <a:ext cx="3334749" cy="19389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Картинки по запросу &quot;видеоконференция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7" y="3300073"/>
            <a:ext cx="4432929" cy="25058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7" y="3457840"/>
            <a:ext cx="3188072" cy="198517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9191" y="473865"/>
            <a:ext cx="428408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Студия записи видеокурсов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8041" y="1206990"/>
            <a:ext cx="4303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/>
                <a:cs typeface="Times New Roman"/>
              </a:rPr>
              <a:t>В студии видеозаписи проводятся онлайн-лекции для студентов в режиме реального </a:t>
            </a:r>
            <a:r>
              <a:rPr lang="ru-RU" sz="1600" dirty="0" smtClean="0">
                <a:latin typeface="Times New Roman"/>
                <a:cs typeface="Times New Roman"/>
              </a:rPr>
              <a:t>времени</a:t>
            </a:r>
            <a:endParaRPr lang="ru-RU" sz="1600" dirty="0">
              <a:latin typeface="Times New Roman"/>
              <a:cs typeface="Times New Roman"/>
            </a:endParaRPr>
          </a:p>
        </p:txBody>
      </p:sp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62133" y="6403726"/>
            <a:ext cx="570344" cy="346193"/>
          </a:xfrm>
        </p:spPr>
        <p:txBody>
          <a:bodyPr/>
          <a:lstStyle/>
          <a:p>
            <a:fld id="{AE9D038F-18BB-44D8-88DF-E66485C7FF70}" type="slidenum">
              <a:rPr lang="ru-RU" smtClean="0">
                <a:latin typeface="Times New Roman"/>
                <a:cs typeface="Times New Roman"/>
              </a:rPr>
              <a:pPr/>
              <a:t>9</a:t>
            </a:fld>
            <a:endParaRPr lang="ru-RU" dirty="0">
              <a:latin typeface="Times New Roman"/>
              <a:cs typeface="Times New Roman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0" y="6340097"/>
            <a:ext cx="2124363" cy="153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51" y="581736"/>
            <a:ext cx="3344845" cy="2150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187" y="1102479"/>
            <a:ext cx="3476472" cy="18285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80" y="3202699"/>
            <a:ext cx="3327673" cy="259529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35" y="3421359"/>
            <a:ext cx="3481327" cy="27051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27" name="Picture 2" descr="C:\Users\Admin\Downloads\75557452_1233418040185308_3130426010776895488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4" y="2838444"/>
            <a:ext cx="4288846" cy="32780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992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246C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395</Words>
  <Application>Microsoft Office PowerPoint</Application>
  <PresentationFormat>Произвольный</PresentationFormat>
  <Paragraphs>92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Организация учебного процесса с применением электронного обучения и дистанционных образовательных технологий  в Северо-Кавказском федеральном университете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Шалалыгин Денис Геннадиевич</dc:creator>
  <cp:lastModifiedBy>jhgsds</cp:lastModifiedBy>
  <cp:revision>177</cp:revision>
  <cp:lastPrinted>2020-02-11T11:58:10Z</cp:lastPrinted>
  <dcterms:created xsi:type="dcterms:W3CDTF">2019-02-13T13:27:07Z</dcterms:created>
  <dcterms:modified xsi:type="dcterms:W3CDTF">2020-03-23T09:48:10Z</dcterms:modified>
</cp:coreProperties>
</file>