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6"/>
  </p:notesMasterIdLst>
  <p:sldIdLst>
    <p:sldId id="258" r:id="rId2"/>
    <p:sldId id="257" r:id="rId3"/>
    <p:sldId id="259" r:id="rId4"/>
    <p:sldId id="256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810">
          <p15:clr>
            <a:srgbClr val="A4A3A4"/>
          </p15:clr>
        </p15:guide>
        <p15:guide id="3" pos="170">
          <p15:clr>
            <a:srgbClr val="9AA0A6"/>
          </p15:clr>
        </p15:guide>
        <p15:guide id="4" orient="horz" pos="3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22"/>
    <p:restoredTop sz="95827"/>
  </p:normalViewPr>
  <p:slideViewPr>
    <p:cSldViewPr snapToGrid="0">
      <p:cViewPr>
        <p:scale>
          <a:sx n="90" d="100"/>
          <a:sy n="90" d="100"/>
        </p:scale>
        <p:origin x="69" y="1512"/>
      </p:cViewPr>
      <p:guideLst>
        <p:guide orient="horz" pos="1620"/>
        <p:guide pos="3810"/>
        <p:guide pos="170"/>
        <p:guide orient="horz" pos="3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fuJO6gsP3Q1BtRTB-BsEA7UMYJL31jcFaJieE4xEXQ/edit#gid=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fuJO6gsP3Q1BtRTB-BsEA7UMYJL31jcFaJieE4xEXQ/edit#gid=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366cb08e_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366cb08e_2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сколько студентов прошло + какие вузы так делали </a:t>
            </a:r>
            <a:r>
              <a:rPr lang="ru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https://docs.google.com/spreadsheets/d/1AfuJO6gsP3Q1BtRTB-BsEA7UMYJL31jcFaJieE4xEXQ/edit#gid=0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ДО: 600 студентов, Вятка и Новгу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22558 в диагностике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29 вузов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40 интенсивов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692 команды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3978 студентов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читающийся блок. 2018 2019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до и дпо это одно и то же?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вебинар проводит - у2035 с приглашеним вузов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f366cb08e_2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f366cb08e_2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сколько студентов прошло + какие вузы так делали </a:t>
            </a:r>
            <a:r>
              <a:rPr lang="ru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https://docs.google.com/spreadsheets/d/1AfuJO6gsP3Q1BtRTB-BsEA7UMYJL31jcFaJieE4xEXQ/edit#gid=0</a:t>
            </a: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ДО: 600 студентов, Вятка и Новгу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</a:rPr>
              <a:t>22558 в диагностике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29 вузов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40 интенсивов 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692 команды</a:t>
            </a:r>
            <a:endParaRPr sz="1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</a:rPr>
              <a:t>3978 студентов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читающийся блок. 2018 2019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до и дпо это одно и то же?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ru"/>
              <a:t>вебинар проводит - у2035 с приглашеним вузов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88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f366cb08e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f366cb08e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431" y="1807953"/>
            <a:ext cx="3471860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 организации в вузах образовательного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процесса с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использованием современных технологических решений</a:t>
            </a:r>
            <a:r>
              <a:rPr lang="en-US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Опыт и масштабирование проектных интенсивов.</a:t>
            </a:r>
            <a:endParaRPr lang="en-US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sz="700" dirty="0" smtClean="0">
              <a:solidFill>
                <a:schemeClr val="tx1"/>
              </a:solidFill>
            </a:endParaRPr>
          </a:p>
          <a:p>
            <a:endParaRPr lang="en-US" sz="700" dirty="0">
              <a:solidFill>
                <a:schemeClr val="tx1"/>
              </a:solidFill>
            </a:endParaRPr>
          </a:p>
          <a:p>
            <a:endParaRPr lang="en-US" sz="700" dirty="0" smtClean="0">
              <a:solidFill>
                <a:schemeClr val="tx1"/>
              </a:solidFill>
            </a:endParaRPr>
          </a:p>
          <a:p>
            <a:endParaRPr lang="en-US" sz="700" dirty="0">
              <a:solidFill>
                <a:schemeClr val="tx1"/>
              </a:solidFill>
            </a:endParaRPr>
          </a:p>
          <a:p>
            <a:endParaRPr lang="en-US" sz="700" dirty="0" smtClean="0">
              <a:solidFill>
                <a:schemeClr val="tx1"/>
              </a:solidFill>
            </a:endParaRPr>
          </a:p>
          <a:p>
            <a:endParaRPr lang="en-US" sz="700" dirty="0">
              <a:solidFill>
                <a:schemeClr val="tx1"/>
              </a:solidFill>
            </a:endParaRPr>
          </a:p>
          <a:p>
            <a:endParaRPr lang="en-US" sz="700" dirty="0">
              <a:solidFill>
                <a:schemeClr val="tx1"/>
              </a:solidFill>
            </a:endParaRPr>
          </a:p>
          <a:p>
            <a:r>
              <a:rPr lang="ru-RU" sz="700" dirty="0" smtClean="0">
                <a:solidFill>
                  <a:schemeClr val="tx1"/>
                </a:solidFill>
              </a:rPr>
              <a:t>Третьяков Василий</a:t>
            </a:r>
          </a:p>
          <a:p>
            <a:r>
              <a:rPr lang="en-US" sz="700" dirty="0" smtClean="0">
                <a:solidFill>
                  <a:schemeClr val="tx1"/>
                </a:solidFill>
              </a:rPr>
              <a:t>tretyakov@2035.university</a:t>
            </a:r>
            <a:endParaRPr lang="ru-RU" sz="700" dirty="0">
              <a:solidFill>
                <a:schemeClr val="tx1"/>
              </a:solidFill>
            </a:endParaRPr>
          </a:p>
        </p:txBody>
      </p:sp>
      <p:pic>
        <p:nvPicPr>
          <p:cNvPr id="3" name="Google Shape;16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9422" y="394715"/>
            <a:ext cx="1219198" cy="60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8" t="-1" r="8891" b="171"/>
          <a:stretch/>
        </p:blipFill>
        <p:spPr>
          <a:xfrm>
            <a:off x="3886965" y="2676"/>
            <a:ext cx="5290676" cy="51347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677432" y="4924190"/>
            <a:ext cx="15632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https://www.ie.edu/madeofchange/</a:t>
            </a:r>
            <a:endParaRPr lang="ru-RU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5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/>
        </p:nvSpPr>
        <p:spPr>
          <a:xfrm>
            <a:off x="2470696" y="2492321"/>
            <a:ext cx="2120219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Онлайн-лекции могут быть открыты студентам других вузов (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 их </a:t>
            </a:r>
            <a:r>
              <a:rPr lang="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записи)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Leader-ID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lectoriy.2035.university</a:t>
            </a:r>
            <a:endParaRPr lang="ru-RU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Возможно использование курсов от бизнеса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Яндекс.Практикум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Geekbrains</a:t>
            </a:r>
            <a:r>
              <a:rPr lang="en-US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  <a:endParaRPr lang="ru-RU" sz="9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dk1"/>
              </a:buClr>
              <a:buSzPts val="1100"/>
            </a:pPr>
            <a:endParaRPr lang="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Навигация и взаимное использование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эффективнее</a:t>
            </a:r>
            <a:r>
              <a:rPr lang="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создания своих ресурсов </a:t>
            </a:r>
          </a:p>
        </p:txBody>
      </p:sp>
      <p:sp>
        <p:nvSpPr>
          <p:cNvPr id="140" name="Google Shape;140;p27"/>
          <p:cNvSpPr/>
          <p:nvPr/>
        </p:nvSpPr>
        <p:spPr>
          <a:xfrm>
            <a:off x="4660893" y="1799044"/>
            <a:ext cx="408000" cy="408000"/>
          </a:xfrm>
          <a:prstGeom prst="ellipse">
            <a:avLst/>
          </a:prstGeom>
          <a:solidFill>
            <a:srgbClr val="F86945">
              <a:alpha val="78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1" name="Google Shape;14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1351" y="1773556"/>
            <a:ext cx="458973" cy="4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/>
          <p:nvPr/>
        </p:nvSpPr>
        <p:spPr>
          <a:xfrm>
            <a:off x="4590915" y="2492321"/>
            <a:ext cx="2189610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Майноры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модули проектного обучения с персональной траекторией</a:t>
            </a:r>
          </a:p>
          <a:p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ВШЭ, 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УрФУ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НовГУ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ЧГУ, КГУ</a:t>
            </a:r>
            <a:r>
              <a:rPr lang="en-US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  <a:endParaRPr lang="ru-RU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и передача опыта между студентами</a:t>
            </a:r>
            <a:endParaRPr lang="en-US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9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Платформа Университета 20.35</a:t>
            </a:r>
            <a:endParaRPr lang="ru-RU" sz="9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Стандарты цифрового следа и цифровой профиль студента для обмена данными</a:t>
            </a:r>
          </a:p>
        </p:txBody>
      </p:sp>
      <p:sp>
        <p:nvSpPr>
          <p:cNvPr id="144" name="Google Shape;144;p27"/>
          <p:cNvSpPr/>
          <p:nvPr/>
        </p:nvSpPr>
        <p:spPr>
          <a:xfrm>
            <a:off x="2515505" y="1777218"/>
            <a:ext cx="408000" cy="408000"/>
          </a:xfrm>
          <a:prstGeom prst="ellipse">
            <a:avLst/>
          </a:prstGeom>
          <a:solidFill>
            <a:srgbClr val="F86945">
              <a:alpha val="78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Google Shape;146;p27"/>
          <p:cNvSpPr txBox="1"/>
          <p:nvPr/>
        </p:nvSpPr>
        <p:spPr>
          <a:xfrm>
            <a:off x="2955861" y="1701678"/>
            <a:ext cx="1507068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возможностей сети вузов и платформ</a:t>
            </a:r>
            <a:endParaRPr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310903" y="2492321"/>
            <a:ext cx="2159794" cy="16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Измерение вовлеченности и эмоций в реальном времени</a:t>
            </a:r>
          </a:p>
          <a:p>
            <a:pPr lvl="0"/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Экзамус</a:t>
            </a:r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mashme.io, Harvard HIVE</a:t>
            </a:r>
            <a:endParaRPr lang="ru" sz="9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Метрики активности студентов на платформе</a:t>
            </a:r>
          </a:p>
          <a:p>
            <a:r>
              <a:rPr lang="ru-RU" sz="8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Консорциум «Доказательная </a:t>
            </a:r>
            <a:r>
              <a:rPr lang="ru-RU" sz="8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цифровизация</a:t>
            </a:r>
            <a:r>
              <a:rPr lang="ru-RU" sz="8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для успеха каждого студента</a:t>
            </a:r>
            <a:r>
              <a:rPr lang="ru-RU" sz="8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ru-RU"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Принятие решений на основе данных о корректировке курса/программы</a:t>
            </a: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6817647" y="1826831"/>
            <a:ext cx="408000" cy="408000"/>
          </a:xfrm>
          <a:prstGeom prst="ellipse">
            <a:avLst/>
          </a:prstGeom>
          <a:solidFill>
            <a:srgbClr val="F86945">
              <a:alpha val="78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0525" y="1765026"/>
            <a:ext cx="458973" cy="45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>
            <a:spLocks noGrp="1"/>
          </p:cNvSpPr>
          <p:nvPr>
            <p:ph type="title" idx="4294967295"/>
          </p:nvPr>
        </p:nvSpPr>
        <p:spPr>
          <a:xfrm>
            <a:off x="162649" y="118513"/>
            <a:ext cx="8318118" cy="584606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00000"/>
              </a:lnSpc>
              <a:buSzPts val="2300"/>
            </a:pPr>
            <a:r>
              <a:rPr lang="ru-RU" sz="2400" b="1" dirty="0" smtClean="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Новые задачи и возможности при переходе в онлайн</a:t>
            </a:r>
            <a:endParaRPr sz="24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1642" y="186422"/>
            <a:ext cx="709709" cy="35249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46;p27"/>
          <p:cNvSpPr txBox="1"/>
          <p:nvPr/>
        </p:nvSpPr>
        <p:spPr>
          <a:xfrm>
            <a:off x="810471" y="1701678"/>
            <a:ext cx="1473124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с данными об обучающихся</a:t>
            </a:r>
            <a:endParaRPr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146;p27"/>
          <p:cNvSpPr txBox="1"/>
          <p:nvPr/>
        </p:nvSpPr>
        <p:spPr>
          <a:xfrm>
            <a:off x="5155755" y="1701678"/>
            <a:ext cx="1473124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Персонализация траекторий обучения</a:t>
            </a:r>
            <a:endParaRPr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146;p27"/>
          <p:cNvSpPr txBox="1"/>
          <p:nvPr/>
        </p:nvSpPr>
        <p:spPr>
          <a:xfrm>
            <a:off x="7307202" y="1701678"/>
            <a:ext cx="1788364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Проектная работа в распределенных командах </a:t>
            </a:r>
            <a:endParaRPr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28954" y="-2500975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10903" y="730441"/>
            <a:ext cx="6122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DF0000"/>
                </a:solidFill>
              </a:rPr>
              <a:t>Ключевая задача </a:t>
            </a:r>
            <a:r>
              <a:rPr lang="ru-RU" sz="1200" dirty="0" smtClean="0"/>
              <a:t>– сохранить / повысить мотивацию и вовлеченность обучающихся при переходе на дистанционное обучение </a:t>
            </a:r>
            <a:endParaRPr lang="ru-RU" sz="1200" dirty="0"/>
          </a:p>
        </p:txBody>
      </p:sp>
      <p:sp>
        <p:nvSpPr>
          <p:cNvPr id="25" name="Google Shape;144;p27"/>
          <p:cNvSpPr/>
          <p:nvPr/>
        </p:nvSpPr>
        <p:spPr>
          <a:xfrm>
            <a:off x="398104" y="1784066"/>
            <a:ext cx="408000" cy="408000"/>
          </a:xfrm>
          <a:prstGeom prst="ellipse">
            <a:avLst/>
          </a:prstGeom>
          <a:solidFill>
            <a:srgbClr val="F86945">
              <a:alpha val="786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oogle Shape;145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420" y="1816378"/>
            <a:ext cx="408040" cy="40804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143;p27"/>
          <p:cNvSpPr txBox="1"/>
          <p:nvPr/>
        </p:nvSpPr>
        <p:spPr>
          <a:xfrm>
            <a:off x="6780525" y="2492321"/>
            <a:ext cx="1845537" cy="1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 работают полностью онлайн</a:t>
            </a:r>
          </a:p>
          <a:p>
            <a:pPr lvl="0"/>
            <a:r>
              <a:rPr lang="en-GB" sz="9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Zoom, Miro, </a:t>
            </a:r>
            <a:r>
              <a:rPr lang="en-GB" sz="9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Zulip</a:t>
            </a:r>
            <a:r>
              <a:rPr lang="en-GB" sz="9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Trello</a:t>
            </a:r>
            <a:r>
              <a:rPr lang="ru-RU" sz="9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900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Discord</a:t>
            </a:r>
            <a:endParaRPr lang="ru-RU" sz="900" dirty="0" smtClean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«Цифровые 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аватары</a:t>
            </a: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для работы с  оборудованием</a:t>
            </a:r>
          </a:p>
          <a:p>
            <a:pPr lvl="0"/>
            <a:r>
              <a:rPr lang="ru-RU" sz="900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Практика «Олимпиад НТИ»</a:t>
            </a:r>
            <a:endParaRPr lang="ru-RU" sz="9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Образовательный запрос, исходя из роли и задач в команде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11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Google Shape;141;p27"/>
          <p:cNvPicPr preferRelativeResize="0"/>
          <p:nvPr/>
        </p:nvPicPr>
        <p:blipFill rotWithShape="1">
          <a:blip r:embed="rId3">
            <a:alphaModFix/>
          </a:blip>
          <a:srcRect r="27056"/>
          <a:stretch/>
        </p:blipFill>
        <p:spPr>
          <a:xfrm>
            <a:off x="2549638" y="1758578"/>
            <a:ext cx="334792" cy="45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 idx="4294967295"/>
          </p:nvPr>
        </p:nvSpPr>
        <p:spPr>
          <a:xfrm>
            <a:off x="162649" y="118513"/>
            <a:ext cx="8318118" cy="584606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>
              <a:lnSpc>
                <a:spcPct val="100000"/>
              </a:lnSpc>
              <a:buSzPts val="2300"/>
            </a:pPr>
            <a:r>
              <a:rPr lang="ru" sz="2400" b="1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Практика вузов по реализации проектного обучения и индивидуальных траекторий обучения </a:t>
            </a:r>
            <a:endParaRPr sz="24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162649" y="821241"/>
            <a:ext cx="5166305" cy="763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ru-RU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проектных модулей в </a:t>
            </a:r>
            <a:r>
              <a:rPr lang="ru-RU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r>
              <a:rPr lang="ru-RU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вузах прошли с участием </a:t>
            </a:r>
            <a:r>
              <a:rPr lang="ru-RU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3978</a:t>
            </a:r>
            <a:r>
              <a:rPr lang="ru-RU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студентов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692</a:t>
            </a:r>
            <a:r>
              <a:rPr lang="ru-RU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проектные команды реализовали за 2-3 месяца технические проекты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1000+</a:t>
            </a:r>
            <a:r>
              <a:rPr lang="ru-RU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образовательных запросов от студентов и </a:t>
            </a:r>
            <a:r>
              <a:rPr lang="ru-RU" sz="1200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6000+</a:t>
            </a:r>
            <a:r>
              <a:rPr lang="ru-RU" sz="12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мероприятий и курсов </a:t>
            </a:r>
          </a:p>
          <a:p>
            <a:pPr lvl="0">
              <a:buClr>
                <a:schemeClr val="dk1"/>
              </a:buClr>
              <a:buSzPts val="1100"/>
            </a:pPr>
            <a:endParaRPr lang="ru-RU" sz="12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b="1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Сложилось три разных практики, которые готовы к тиражированию:</a:t>
            </a:r>
            <a:endParaRPr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spcAft>
                <a:spcPts val="200"/>
              </a:spcAft>
              <a:buClr>
                <a:srgbClr val="DF0000"/>
              </a:buClr>
              <a:buSzPts val="1200"/>
              <a:buFont typeface="+mj-lt"/>
              <a:buAutoNum type="arabicPeriod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Проектный модуль как часть основной образовательной программы</a:t>
            </a:r>
          </a:p>
          <a:p>
            <a:pPr marL="228600" indent="-228600">
              <a:lnSpc>
                <a:spcPct val="110000"/>
              </a:lnSpc>
              <a:spcAft>
                <a:spcPts val="200"/>
              </a:spcAft>
              <a:buClr>
                <a:srgbClr val="DF0000"/>
              </a:buClr>
              <a:buSzPts val="1200"/>
              <a:buFont typeface="+mj-lt"/>
              <a:buAutoNum type="arabicPeriod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Проектная деятельность»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как дисциплина по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выбору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Clr>
                <a:srgbClr val="DF0000"/>
              </a:buClr>
              <a:buSzPts val="1200"/>
              <a:buFont typeface="+mj-lt"/>
              <a:buAutoNum type="arabicPeriod"/>
            </a:pPr>
            <a:r>
              <a:rPr lang="ru" sz="1200" dirty="0">
                <a:latin typeface="Calibri" panose="020F0502020204030204" pitchFamily="34" charset="0"/>
                <a:cs typeface="Calibri" panose="020F0502020204030204" pitchFamily="34" charset="0"/>
              </a:rPr>
              <a:t>Дополнительная образовательная программа (факультатив</a:t>
            </a:r>
            <a:r>
              <a:rPr lang="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ts val="1200"/>
              <a:buFont typeface="+mj-lt"/>
              <a:buAutoNum type="arabicPeriod"/>
            </a:pPr>
            <a:endParaRPr lang="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ru-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особенности:</a:t>
            </a:r>
            <a:endParaRPr lang="ru-RU"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spcAft>
                <a:spcPts val="200"/>
              </a:spcAft>
              <a:buClr>
                <a:srgbClr val="DF0000"/>
              </a:buClr>
              <a:buSzPts val="1200"/>
              <a:buFont typeface="Arial" panose="020B0604020202020204" pitchFamily="34" charset="0"/>
              <a:buChar char="•"/>
            </a:pPr>
            <a:r>
              <a:rPr lang="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междисциплинарных командах студенты </a:t>
            </a:r>
            <a:r>
              <a:rPr lang="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создают за 2-3 месяца прототипы новых продуктов или решения для бизнеса</a:t>
            </a:r>
          </a:p>
          <a:p>
            <a:pPr marL="228600" indent="-228600">
              <a:lnSpc>
                <a:spcPct val="110000"/>
              </a:lnSpc>
              <a:spcAft>
                <a:spcPts val="200"/>
              </a:spcAft>
              <a:buClr>
                <a:srgbClr val="DF0000"/>
              </a:buClr>
              <a:buSzPts val="1200"/>
              <a:buFont typeface="Arial" panose="020B0604020202020204" pitchFamily="34" charset="0"/>
              <a:buChar char="•"/>
            </a:pPr>
            <a:r>
              <a:rPr lang="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Студенты формулируют образовательный запрос </a:t>
            </a:r>
            <a:r>
              <a:rPr lang="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проходят </a:t>
            </a:r>
            <a:r>
              <a:rPr lang="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индивидуальную траекторию развития из онлайн-курсов, вебинаров и </a:t>
            </a:r>
            <a:r>
              <a:rPr lang="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мероприятий на базе всей сети вузов и компаний</a:t>
            </a:r>
          </a:p>
          <a:p>
            <a:pPr marL="228600" lvl="0" indent="-228600">
              <a:lnSpc>
                <a:spcPct val="110000"/>
              </a:lnSpc>
              <a:spcAft>
                <a:spcPts val="200"/>
              </a:spcAft>
              <a:buClr>
                <a:srgbClr val="DF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данных о проектах и траекториях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позволяет зачитывать результаты обучения, управлять ходом интенсива, 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предлагать студентам востребованные мероприятия</a:t>
            </a:r>
            <a:endParaRPr lang="ru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110000"/>
              </a:lnSpc>
              <a:spcBef>
                <a:spcPts val="0"/>
              </a:spcBef>
              <a:spcAft>
                <a:spcPts val="200"/>
              </a:spcAft>
              <a:buSzPts val="1200"/>
            </a:pPr>
            <a:endParaRPr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1642" y="186422"/>
            <a:ext cx="709709" cy="3524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Группа 1"/>
          <p:cNvGrpSpPr/>
          <p:nvPr/>
        </p:nvGrpSpPr>
        <p:grpSpPr>
          <a:xfrm>
            <a:off x="5162934" y="885697"/>
            <a:ext cx="3825253" cy="4098086"/>
            <a:chOff x="5529942" y="1198333"/>
            <a:chExt cx="3333890" cy="3571677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5586110" y="1198333"/>
              <a:ext cx="3277722" cy="3571677"/>
              <a:chOff x="4314422" y="244697"/>
              <a:chExt cx="4400283" cy="4794913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 rotWithShape="1">
              <a:blip r:embed="rId4"/>
              <a:srcRect l="7636" t="32074" r="9187" b="11767"/>
              <a:stretch/>
            </p:blipFill>
            <p:spPr>
              <a:xfrm>
                <a:off x="4314422" y="3774441"/>
                <a:ext cx="4340267" cy="1265169"/>
              </a:xfrm>
              <a:prstGeom prst="rect">
                <a:avLst/>
              </a:prstGeom>
            </p:spPr>
          </p:pic>
          <p:pic>
            <p:nvPicPr>
              <p:cNvPr id="22" name="Рисунок 21"/>
              <p:cNvPicPr>
                <a:picLocks noChangeAspect="1"/>
              </p:cNvPicPr>
              <p:nvPr/>
            </p:nvPicPr>
            <p:blipFill rotWithShape="1">
              <a:blip r:embed="rId5"/>
              <a:srcRect l="5587" t="28521" r="6914" b="15147"/>
              <a:stretch/>
            </p:blipFill>
            <p:spPr>
              <a:xfrm>
                <a:off x="4314422" y="1539000"/>
                <a:ext cx="4400283" cy="1223060"/>
              </a:xfrm>
              <a:prstGeom prst="rect">
                <a:avLst/>
              </a:prstGeom>
            </p:spPr>
          </p:pic>
          <p:pic>
            <p:nvPicPr>
              <p:cNvPr id="23" name="Рисунок 22"/>
              <p:cNvPicPr>
                <a:picLocks noChangeAspect="1"/>
              </p:cNvPicPr>
              <p:nvPr/>
            </p:nvPicPr>
            <p:blipFill rotWithShape="1">
              <a:blip r:embed="rId6"/>
              <a:srcRect l="6892" t="35194" r="6802" b="17314"/>
              <a:stretch/>
            </p:blipFill>
            <p:spPr>
              <a:xfrm>
                <a:off x="4314422" y="2775262"/>
                <a:ext cx="4400283" cy="104538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 rotWithShape="1">
              <a:blip r:embed="rId7"/>
              <a:srcRect l="7893" t="34189" r="7067" b="6013"/>
              <a:stretch/>
            </p:blipFill>
            <p:spPr>
              <a:xfrm>
                <a:off x="4314422" y="244697"/>
                <a:ext cx="4400283" cy="1335875"/>
              </a:xfrm>
              <a:prstGeom prst="rect">
                <a:avLst/>
              </a:prstGeom>
            </p:spPr>
          </p:pic>
        </p:grpSp>
        <p:grpSp>
          <p:nvGrpSpPr>
            <p:cNvPr id="25" name="Группа 24"/>
            <p:cNvGrpSpPr/>
            <p:nvPr/>
          </p:nvGrpSpPr>
          <p:grpSpPr>
            <a:xfrm>
              <a:off x="5529942" y="1852791"/>
              <a:ext cx="2463282" cy="309654"/>
              <a:chOff x="4314421" y="1100947"/>
              <a:chExt cx="3173337" cy="437852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4314421" y="1201118"/>
                <a:ext cx="865619" cy="337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5456057" y="1100947"/>
                <a:ext cx="865619" cy="337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6622139" y="1100947"/>
                <a:ext cx="865619" cy="3376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0586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/>
        </p:nvSpPr>
        <p:spPr>
          <a:xfrm>
            <a:off x="85050" y="745463"/>
            <a:ext cx="7086415" cy="420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ru" sz="13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весеннем семестре 2020 года </a:t>
            </a:r>
            <a:r>
              <a:rPr lang="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проектные </a:t>
            </a:r>
            <a:r>
              <a:rPr lang="ru" sz="13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модули будут полностью </a:t>
            </a:r>
            <a:r>
              <a:rPr lang="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переведены </a:t>
            </a:r>
            <a:r>
              <a:rPr lang="ru" sz="13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онлайн-формат, 30 вузов </a:t>
            </a:r>
            <a:r>
              <a:rPr lang="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уже подтвердили </a:t>
            </a:r>
            <a:r>
              <a:rPr lang="ru" sz="13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свое участие в новом </a:t>
            </a:r>
            <a:r>
              <a:rPr lang="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формате</a:t>
            </a:r>
            <a:endParaRPr lang="ru" sz="13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Aft>
                <a:spcPts val="0"/>
              </a:spcAft>
              <a:buNone/>
            </a:pPr>
            <a:endParaRPr lang="ru" sz="1300" b="1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ru" sz="13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 варианта участия: </a:t>
            </a:r>
          </a:p>
          <a:p>
            <a:pPr marL="342900" lvl="1" indent="-342900">
              <a:lnSpc>
                <a:spcPct val="110000"/>
              </a:lnSpc>
              <a:buClr>
                <a:srgbClr val="DF0000"/>
              </a:buClr>
              <a:buAutoNum type="arabicPeriod"/>
            </a:pPr>
            <a:r>
              <a:rPr lang="ru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уровне университета – вуз координирует выбор и сопровождает проекты</a:t>
            </a:r>
          </a:p>
          <a:p>
            <a:pPr marL="342900" lvl="1" indent="-342900">
              <a:lnSpc>
                <a:spcPct val="110000"/>
              </a:lnSpc>
              <a:buClr>
                <a:srgbClr val="DF0000"/>
              </a:buClr>
              <a:buAutoNum type="arabicPeriod"/>
            </a:pPr>
            <a:r>
              <a:rPr lang="ru" sz="13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уровне отдельных студентов – студенты участвуют индивидуально</a:t>
            </a:r>
            <a:endParaRPr lang="ru" sz="13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Aft>
                <a:spcPts val="0"/>
              </a:spcAft>
              <a:buNone/>
            </a:pPr>
            <a:endParaRPr lang="ru" sz="1300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0000"/>
              </a:lnSpc>
              <a:spcAft>
                <a:spcPts val="0"/>
              </a:spcAft>
              <a:buNone/>
            </a:pPr>
            <a:r>
              <a:rPr lang="ru" sz="1300" b="1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Ключевые возможности </a:t>
            </a:r>
            <a:r>
              <a:rPr lang="ru" sz="13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проектных онлайн-интенсивов </a:t>
            </a:r>
            <a:r>
              <a:rPr lang="ru" sz="1300" b="1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вузов:</a:t>
            </a:r>
            <a:endParaRPr sz="13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>
              <a:lnSpc>
                <a:spcPct val="110000"/>
              </a:lnSpc>
              <a:buClr>
                <a:schemeClr val="dk1"/>
              </a:buClr>
              <a:buSzPts val="1200"/>
              <a:buChar char="●"/>
            </a:pPr>
            <a:endParaRPr lang="ru-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>
              <a:lnSpc>
                <a:spcPct val="110000"/>
              </a:lnSpc>
              <a:buClr>
                <a:srgbClr val="DF0000"/>
              </a:buClr>
              <a:buSzPts val="1200"/>
              <a:buChar char="●"/>
            </a:pP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Реализация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части образовательной программы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формате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командной работы над реальными проектами с участием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бизнеса </a:t>
            </a:r>
            <a:r>
              <a:rPr lang="ru-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(с зачетом,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например, 6 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з.е</a:t>
            </a:r>
            <a:r>
              <a:rPr lang="ru-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sz="13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0000"/>
              </a:lnSpc>
              <a:spcAft>
                <a:spcPts val="0"/>
              </a:spcAft>
              <a:buClr>
                <a:srgbClr val="DF0000"/>
              </a:buClr>
              <a:buSzPts val="1200"/>
              <a:buChar char="●"/>
            </a:pPr>
            <a:endParaRPr lang="ru" sz="1300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0000"/>
              </a:lnSpc>
              <a:spcAft>
                <a:spcPts val="0"/>
              </a:spcAft>
              <a:buClr>
                <a:srgbClr val="DF0000"/>
              </a:buClr>
              <a:buSzPts val="1200"/>
              <a:buChar char="●"/>
            </a:pPr>
            <a:r>
              <a:rPr lang="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Выбор курсов и онлайн-мероприятий </a:t>
            </a:r>
            <a:r>
              <a:rPr lang="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студентами в соотвествии с </a:t>
            </a:r>
            <a:r>
              <a:rPr lang="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запросом в сети </a:t>
            </a:r>
            <a:r>
              <a:rPr lang="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вузов и цифровых платформ </a:t>
            </a:r>
            <a:r>
              <a:rPr lang="ru" sz="13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(без </a:t>
            </a:r>
            <a:r>
              <a:rPr lang="ru" sz="13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дополнительных затрат со стороны вуза)</a:t>
            </a:r>
          </a:p>
          <a:p>
            <a:pPr marL="457200" lvl="0" indent="-304800" algn="l" rtl="0">
              <a:lnSpc>
                <a:spcPct val="110000"/>
              </a:lnSpc>
              <a:spcAft>
                <a:spcPts val="0"/>
              </a:spcAft>
              <a:buClr>
                <a:srgbClr val="DF0000"/>
              </a:buClr>
              <a:buSzPts val="1200"/>
              <a:buChar char="●"/>
            </a:pPr>
            <a:endParaRPr lang="ru-RU" sz="1300" dirty="0" smtClean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0000"/>
              </a:lnSpc>
              <a:spcAft>
                <a:spcPts val="0"/>
              </a:spcAft>
              <a:buClr>
                <a:srgbClr val="DF0000"/>
              </a:buClr>
              <a:buSzPts val="1200"/>
              <a:buChar char="●"/>
            </a:pPr>
            <a:r>
              <a:rPr lang="ru-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Сбор данных </a:t>
            </a:r>
            <a:r>
              <a:rPr lang="ru-RU" sz="13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проектной </a:t>
            </a:r>
            <a:r>
              <a:rPr lang="ru-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деятельности, </a:t>
            </a:r>
            <a:r>
              <a:rPr lang="ru-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траекториях </a:t>
            </a:r>
            <a:r>
              <a:rPr lang="ru-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результатах обучения </a:t>
            </a:r>
            <a:r>
              <a:rPr lang="ru-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студентов</a:t>
            </a:r>
          </a:p>
          <a:p>
            <a:pPr marL="457200" lvl="0" indent="-304800" algn="l" rtl="0">
              <a:lnSpc>
                <a:spcPct val="110000"/>
              </a:lnSpc>
              <a:spcAft>
                <a:spcPts val="0"/>
              </a:spcAft>
              <a:buClr>
                <a:srgbClr val="DF0000"/>
              </a:buClr>
              <a:buSzPts val="1200"/>
              <a:buChar char="●"/>
            </a:pPr>
            <a:endParaRPr lang="ru-RU" sz="13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04800" algn="l" rtl="0">
              <a:lnSpc>
                <a:spcPct val="110000"/>
              </a:lnSpc>
              <a:spcAft>
                <a:spcPts val="0"/>
              </a:spcAft>
              <a:buClr>
                <a:srgbClr val="DF0000"/>
              </a:buClr>
              <a:buSzPts val="1200"/>
              <a:buChar char="●"/>
            </a:pPr>
            <a:r>
              <a:rPr lang="ru-RU" sz="1300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Конкурс среди студентов на максимально полезную разметку своей траектории развития</a:t>
            </a:r>
            <a:endParaRPr lang="ru-RU" sz="1300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150;p27">
            <a:extLst>
              <a:ext uri="{FF2B5EF4-FFF2-40B4-BE49-F238E27FC236}">
                <a16:creationId xmlns:a16="http://schemas.microsoft.com/office/drawing/2014/main" id="{24FFDB93-8AF6-D34E-853C-DEDAA9A92E28}"/>
              </a:ext>
            </a:extLst>
          </p:cNvPr>
          <p:cNvSpPr txBox="1">
            <a:spLocks/>
          </p:cNvSpPr>
          <p:nvPr/>
        </p:nvSpPr>
        <p:spPr>
          <a:xfrm>
            <a:off x="85050" y="169788"/>
            <a:ext cx="8318118" cy="584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2300"/>
            </a:pPr>
            <a:r>
              <a:rPr lang="ru-RU" sz="2000" b="1" dirty="0">
                <a:solidFill>
                  <a:srgbClr val="595959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Перевод проектных модулей в онлайн и масштабирование</a:t>
            </a:r>
            <a:endParaRPr lang="ru-RU" sz="2000" b="1" dirty="0">
              <a:solidFill>
                <a:srgbClr val="5959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57;p27"/>
          <p:cNvSpPr txBox="1"/>
          <p:nvPr/>
        </p:nvSpPr>
        <p:spPr>
          <a:xfrm>
            <a:off x="7216532" y="2506638"/>
            <a:ext cx="1808012" cy="20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u="sng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intensive.2035.university</a:t>
            </a:r>
            <a:endParaRPr sz="1200" b="1" dirty="0">
              <a:solidFill>
                <a:srgbClr val="DF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8370" y="741981"/>
            <a:ext cx="18778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марта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старт Проектных модулей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Университета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20.35</a:t>
            </a:r>
          </a:p>
          <a:p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ru-RU" sz="1200" b="1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25 марта в 15:00</a:t>
            </a:r>
            <a:r>
              <a:rPr lang="ru-RU" sz="1200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открытые веб-конференции для вузов по организации проектных интенсивов</a:t>
            </a:r>
          </a:p>
        </p:txBody>
      </p:sp>
      <p:pic>
        <p:nvPicPr>
          <p:cNvPr id="9" name="Google Shape;16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1642" y="186422"/>
            <a:ext cx="709709" cy="3524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7100515" y="2829499"/>
            <a:ext cx="20434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составе </a:t>
            </a:r>
            <a:r>
              <a:rPr lang="ru-RU" sz="1200" b="1" dirty="0" smtClean="0">
                <a:solidFill>
                  <a:srgbClr val="D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интенсивов:</a:t>
            </a:r>
            <a:endParaRPr lang="ru-RU" sz="1200" b="1" dirty="0">
              <a:solidFill>
                <a:srgbClr val="D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Цикл лекций и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семинаров от экспертов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Командообразование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Обучение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или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подбор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наставников команд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Доступ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к курсам 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Экспертная поддержка и защита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проектов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598</Words>
  <Application>Microsoft Office PowerPoint</Application>
  <PresentationFormat>Экран (16:9)</PresentationFormat>
  <Paragraphs>122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Новые задачи и возможности при переходе в онлайн</vt:lpstr>
      <vt:lpstr>Практика вузов по реализации проектного обучения и индивидуальных траекторий обучения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Третьяков Василий Сергеевич</dc:creator>
  <cp:lastModifiedBy>Третьяков Василий Сергеевич</cp:lastModifiedBy>
  <cp:revision>54</cp:revision>
  <dcterms:modified xsi:type="dcterms:W3CDTF">2020-03-22T18:32:10Z</dcterms:modified>
</cp:coreProperties>
</file>